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58"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ineeth reddy chittumuru" initials="vrc" lastIdx="1" clrIdx="0">
    <p:extLst>
      <p:ext uri="{19B8F6BF-5375-455C-9EA6-DF929625EA0E}">
        <p15:presenceInfo xmlns="" xmlns:p15="http://schemas.microsoft.com/office/powerpoint/2012/main" userId="83bd12257bff8e5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autoAdjust="0"/>
    <p:restoredTop sz="94607" autoAdjust="0"/>
  </p:normalViewPr>
  <p:slideViewPr>
    <p:cSldViewPr showGuides="1">
      <p:cViewPr>
        <p:scale>
          <a:sx n="73" d="100"/>
          <a:sy n="73" d="100"/>
        </p:scale>
        <p:origin x="-1076" y="-48"/>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jpeg>
</file>

<file path=ppt/media/image10.png>
</file>

<file path=ppt/media/image11.pn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F18EBC-2DC5-4C09-9669-45A7D7E91EE9}" type="datetimeFigureOut">
              <a:rPr lang="en-IN" smtClean="0"/>
              <a:t>19-01-2022</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0684F1-EB13-46FD-B711-32BE3C1ACF72}" type="slidenum">
              <a:rPr lang="en-IN" smtClean="0"/>
              <a:t>‹#›</a:t>
            </a:fld>
            <a:endParaRPr lang="en-IN"/>
          </a:p>
        </p:txBody>
      </p:sp>
    </p:spTree>
    <p:extLst>
      <p:ext uri="{BB962C8B-B14F-4D97-AF65-F5344CB8AC3E}">
        <p14:creationId xmlns:p14="http://schemas.microsoft.com/office/powerpoint/2010/main" val="31121472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60684F1-EB13-46FD-B711-32BE3C1ACF72}" type="slidenum">
              <a:rPr lang="en-IN" smtClean="0"/>
              <a:t>20</a:t>
            </a:fld>
            <a:endParaRPr lang="en-IN"/>
          </a:p>
        </p:txBody>
      </p:sp>
    </p:spTree>
    <p:extLst>
      <p:ext uri="{BB962C8B-B14F-4D97-AF65-F5344CB8AC3E}">
        <p14:creationId xmlns:p14="http://schemas.microsoft.com/office/powerpoint/2010/main" val="33722488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E3DF723-1E70-462E-A05B-255ACFABACB4}" type="datetime1">
              <a:rPr lang="en-US" smtClean="0"/>
              <a:t>1/19/2022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7E9C80-C75B-4B75-A6C5-E58A18995148}" type="slidenum">
              <a:rPr lang="en-US" smtClean="0"/>
              <a:t>‹#›</a:t>
            </a:fld>
            <a:endParaRPr lang="en-US"/>
          </a:p>
        </p:txBody>
      </p:sp>
    </p:spTree>
    <p:extLst>
      <p:ext uri="{BB962C8B-B14F-4D97-AF65-F5344CB8AC3E}">
        <p14:creationId xmlns:p14="http://schemas.microsoft.com/office/powerpoint/2010/main" val="24150999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97EEF21-253E-4AE8-BC0C-0FE3E81A35ED}" type="datetime1">
              <a:rPr lang="en-US" smtClean="0"/>
              <a:t>1/19/2022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7E9C80-C75B-4B75-A6C5-E58A18995148}" type="slidenum">
              <a:rPr lang="en-US" smtClean="0"/>
              <a:t>‹#›</a:t>
            </a:fld>
            <a:endParaRPr lang="en-US"/>
          </a:p>
        </p:txBody>
      </p:sp>
    </p:spTree>
    <p:extLst>
      <p:ext uri="{BB962C8B-B14F-4D97-AF65-F5344CB8AC3E}">
        <p14:creationId xmlns:p14="http://schemas.microsoft.com/office/powerpoint/2010/main" val="39046097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264B22-67E6-4E2E-9A80-FD0F5059A66C}" type="datetime1">
              <a:rPr lang="en-US" smtClean="0"/>
              <a:t>1/19/2022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7E9C80-C75B-4B75-A6C5-E58A18995148}" type="slidenum">
              <a:rPr lang="en-US" smtClean="0"/>
              <a:t>‹#›</a:t>
            </a:fld>
            <a:endParaRPr lang="en-US"/>
          </a:p>
        </p:txBody>
      </p:sp>
    </p:spTree>
    <p:extLst>
      <p:ext uri="{BB962C8B-B14F-4D97-AF65-F5344CB8AC3E}">
        <p14:creationId xmlns:p14="http://schemas.microsoft.com/office/powerpoint/2010/main" val="42506877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EB2030-CC70-4AB6-97E9-37CC13DA906B}" type="datetime1">
              <a:rPr lang="en-US" smtClean="0"/>
              <a:t>1/19/2022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7E9C80-C75B-4B75-A6C5-E58A18995148}" type="slidenum">
              <a:rPr lang="en-US" smtClean="0"/>
              <a:t>‹#›</a:t>
            </a:fld>
            <a:endParaRPr lang="en-US"/>
          </a:p>
        </p:txBody>
      </p:sp>
    </p:spTree>
    <p:extLst>
      <p:ext uri="{BB962C8B-B14F-4D97-AF65-F5344CB8AC3E}">
        <p14:creationId xmlns:p14="http://schemas.microsoft.com/office/powerpoint/2010/main" val="2920499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B1BA48-67AA-4CA1-A65D-C9E7D8A56CDD}" type="datetime1">
              <a:rPr lang="en-US" smtClean="0"/>
              <a:t>1/19/2022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7E9C80-C75B-4B75-A6C5-E58A18995148}" type="slidenum">
              <a:rPr lang="en-US" smtClean="0"/>
              <a:t>‹#›</a:t>
            </a:fld>
            <a:endParaRPr lang="en-US"/>
          </a:p>
        </p:txBody>
      </p:sp>
    </p:spTree>
    <p:extLst>
      <p:ext uri="{BB962C8B-B14F-4D97-AF65-F5344CB8AC3E}">
        <p14:creationId xmlns:p14="http://schemas.microsoft.com/office/powerpoint/2010/main" val="6336013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9448F15-2C3E-4134-8205-9E1389FBD182}" type="datetime1">
              <a:rPr lang="en-US" smtClean="0"/>
              <a:t>1/19/2022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7E9C80-C75B-4B75-A6C5-E58A18995148}" type="slidenum">
              <a:rPr lang="en-US" smtClean="0"/>
              <a:t>‹#›</a:t>
            </a:fld>
            <a:endParaRPr lang="en-US"/>
          </a:p>
        </p:txBody>
      </p:sp>
    </p:spTree>
    <p:extLst>
      <p:ext uri="{BB962C8B-B14F-4D97-AF65-F5344CB8AC3E}">
        <p14:creationId xmlns:p14="http://schemas.microsoft.com/office/powerpoint/2010/main" val="35736982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3C4DFAE-6175-403A-8206-ED5DF631BD8B}" type="datetime1">
              <a:rPr lang="en-US" smtClean="0"/>
              <a:t>1/19/2022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7E9C80-C75B-4B75-A6C5-E58A18995148}" type="slidenum">
              <a:rPr lang="en-US" smtClean="0"/>
              <a:t>‹#›</a:t>
            </a:fld>
            <a:endParaRPr lang="en-US"/>
          </a:p>
        </p:txBody>
      </p:sp>
    </p:spTree>
    <p:extLst>
      <p:ext uri="{BB962C8B-B14F-4D97-AF65-F5344CB8AC3E}">
        <p14:creationId xmlns:p14="http://schemas.microsoft.com/office/powerpoint/2010/main" val="3788250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B3604BB-64FE-4813-BB0B-6A48A409C98B}" type="datetime1">
              <a:rPr lang="en-US" smtClean="0"/>
              <a:t>1/19/2022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7E9C80-C75B-4B75-A6C5-E58A18995148}" type="slidenum">
              <a:rPr lang="en-US" smtClean="0"/>
              <a:t>‹#›</a:t>
            </a:fld>
            <a:endParaRPr lang="en-US"/>
          </a:p>
        </p:txBody>
      </p:sp>
    </p:spTree>
    <p:extLst>
      <p:ext uri="{BB962C8B-B14F-4D97-AF65-F5344CB8AC3E}">
        <p14:creationId xmlns:p14="http://schemas.microsoft.com/office/powerpoint/2010/main" val="4086125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F5F4533-61C4-4612-8DDB-FFEDC254EDDB}" type="datetime1">
              <a:rPr lang="en-US" smtClean="0"/>
              <a:t>1/19/2022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7E9C80-C75B-4B75-A6C5-E58A18995148}" type="slidenum">
              <a:rPr lang="en-US" smtClean="0"/>
              <a:t>‹#›</a:t>
            </a:fld>
            <a:endParaRPr lang="en-US"/>
          </a:p>
        </p:txBody>
      </p:sp>
    </p:spTree>
    <p:extLst>
      <p:ext uri="{BB962C8B-B14F-4D97-AF65-F5344CB8AC3E}">
        <p14:creationId xmlns:p14="http://schemas.microsoft.com/office/powerpoint/2010/main" val="25324835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4B0C6F5-8E2E-4FB2-9627-97477D1F841D}" type="datetime1">
              <a:rPr lang="en-US" smtClean="0"/>
              <a:t>1/19/2022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7E9C80-C75B-4B75-A6C5-E58A18995148}" type="slidenum">
              <a:rPr lang="en-US" smtClean="0"/>
              <a:t>‹#›</a:t>
            </a:fld>
            <a:endParaRPr lang="en-US"/>
          </a:p>
        </p:txBody>
      </p:sp>
    </p:spTree>
    <p:extLst>
      <p:ext uri="{BB962C8B-B14F-4D97-AF65-F5344CB8AC3E}">
        <p14:creationId xmlns:p14="http://schemas.microsoft.com/office/powerpoint/2010/main" val="11353712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C45172F-B10F-4547-9E3F-220B50FA075C}" type="datetime1">
              <a:rPr lang="en-US" smtClean="0"/>
              <a:t>1/19/2022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7E9C80-C75B-4B75-A6C5-E58A18995148}" type="slidenum">
              <a:rPr lang="en-US" smtClean="0"/>
              <a:t>‹#›</a:t>
            </a:fld>
            <a:endParaRPr lang="en-US"/>
          </a:p>
        </p:txBody>
      </p:sp>
    </p:spTree>
    <p:extLst>
      <p:ext uri="{BB962C8B-B14F-4D97-AF65-F5344CB8AC3E}">
        <p14:creationId xmlns:p14="http://schemas.microsoft.com/office/powerpoint/2010/main" val="41198795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D144D0-BC2C-4BCD-A2E3-26EFAADD4F46}" type="datetime1">
              <a:rPr lang="en-US" smtClean="0"/>
              <a:t>1/19/2022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7E9C80-C75B-4B75-A6C5-E58A18995148}" type="slidenum">
              <a:rPr lang="en-US" smtClean="0"/>
              <a:t>‹#›</a:t>
            </a:fld>
            <a:endParaRPr lang="en-US"/>
          </a:p>
        </p:txBody>
      </p:sp>
    </p:spTree>
    <p:extLst>
      <p:ext uri="{BB962C8B-B14F-4D97-AF65-F5344CB8AC3E}">
        <p14:creationId xmlns:p14="http://schemas.microsoft.com/office/powerpoint/2010/main" val="38940694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hyperlink" Target="https://www.geeksforgeeks.org/e-library-management-system/" TargetMode="External"/><Relationship Id="rId2" Type="http://schemas.openxmlformats.org/officeDocument/2006/relationships/hyperlink" Target="https://www.freeprojectz.com/premium-synopsis/synopsis-library-management-system" TargetMode="External"/><Relationship Id="rId1" Type="http://schemas.openxmlformats.org/officeDocument/2006/relationships/slideLayout" Target="../slideLayouts/slideLayout2.xml"/><Relationship Id="rId4" Type="http://schemas.openxmlformats.org/officeDocument/2006/relationships/hyperlink" Target="https://www.iitms.co.in/library-management-system/"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304800" y="1487578"/>
            <a:ext cx="9296400" cy="1255622"/>
          </a:xfrm>
        </p:spPr>
        <p:txBody>
          <a:bodyPr/>
          <a:lstStyle/>
          <a:p>
            <a:r>
              <a:rPr lang="en-US" i="1" u="sng" dirty="0" smtClean="0"/>
              <a:t>LIBRARY </a:t>
            </a:r>
            <a:r>
              <a:rPr lang="en-US" i="1" u="sng" dirty="0"/>
              <a:t>MANAGEMENT </a:t>
            </a:r>
            <a:r>
              <a:rPr lang="en-US" i="1" u="sng" dirty="0" smtClean="0"/>
              <a:t>SYSTEM</a:t>
            </a:r>
            <a:endParaRPr lang="en-US" i="1" u="sng" dirty="0"/>
          </a:p>
        </p:txBody>
      </p:sp>
      <p:sp>
        <p:nvSpPr>
          <p:cNvPr id="7" name="Subtitle 6"/>
          <p:cNvSpPr>
            <a:spLocks noGrp="1"/>
          </p:cNvSpPr>
          <p:nvPr>
            <p:ph type="subTitle" idx="1"/>
          </p:nvPr>
        </p:nvSpPr>
        <p:spPr>
          <a:xfrm>
            <a:off x="0" y="2743200"/>
            <a:ext cx="9296400" cy="4114800"/>
          </a:xfrm>
        </p:spPr>
        <p:txBody>
          <a:bodyPr>
            <a:noAutofit/>
          </a:bodyPr>
          <a:lstStyle/>
          <a:p>
            <a:pPr algn="l"/>
            <a:r>
              <a:rPr lang="en-US" i="1" dirty="0">
                <a:solidFill>
                  <a:schemeClr val="tx1">
                    <a:lumMod val="95000"/>
                    <a:lumOff val="5000"/>
                  </a:schemeClr>
                </a:solidFill>
              </a:rPr>
              <a:t>PRESENTED BY </a:t>
            </a:r>
            <a:r>
              <a:rPr lang="en-US" i="1" dirty="0" smtClean="0">
                <a:solidFill>
                  <a:schemeClr val="tx1">
                    <a:lumMod val="95000"/>
                    <a:lumOff val="5000"/>
                  </a:schemeClr>
                </a:solidFill>
              </a:rPr>
              <a:t>: Team Elite</a:t>
            </a:r>
            <a:endParaRPr lang="en-US" i="1" dirty="0">
              <a:solidFill>
                <a:schemeClr val="tx1">
                  <a:lumMod val="95000"/>
                  <a:lumOff val="5000"/>
                </a:schemeClr>
              </a:solidFill>
            </a:endParaRPr>
          </a:p>
          <a:p>
            <a:pPr algn="l"/>
            <a:r>
              <a:rPr lang="en-US" dirty="0">
                <a:solidFill>
                  <a:schemeClr val="tx1">
                    <a:lumMod val="95000"/>
                    <a:lumOff val="5000"/>
                  </a:schemeClr>
                </a:solidFill>
              </a:rPr>
              <a:t>DHEERAJ G (113)                       </a:t>
            </a:r>
            <a:endParaRPr lang="en-US" dirty="0" smtClean="0">
              <a:solidFill>
                <a:schemeClr val="tx1">
                  <a:lumMod val="95000"/>
                  <a:lumOff val="5000"/>
                </a:schemeClr>
              </a:solidFill>
            </a:endParaRPr>
          </a:p>
          <a:p>
            <a:pPr algn="l"/>
            <a:r>
              <a:rPr lang="en-US" dirty="0" smtClean="0">
                <a:solidFill>
                  <a:schemeClr val="tx1">
                    <a:lumMod val="95000"/>
                    <a:lumOff val="5000"/>
                  </a:schemeClr>
                </a:solidFill>
              </a:rPr>
              <a:t>JAGADEESH </a:t>
            </a:r>
            <a:r>
              <a:rPr lang="en-US" dirty="0">
                <a:solidFill>
                  <a:schemeClr val="tx1">
                    <a:lumMod val="95000"/>
                    <a:lumOff val="5000"/>
                  </a:schemeClr>
                </a:solidFill>
              </a:rPr>
              <a:t>P (112)</a:t>
            </a:r>
          </a:p>
          <a:p>
            <a:pPr algn="l"/>
            <a:r>
              <a:rPr lang="en-US" dirty="0">
                <a:solidFill>
                  <a:schemeClr val="tx1">
                    <a:lumMod val="95000"/>
                    <a:lumOff val="5000"/>
                  </a:schemeClr>
                </a:solidFill>
              </a:rPr>
              <a:t>KARTHICK RAJA (116)             </a:t>
            </a:r>
            <a:endParaRPr lang="en-US" dirty="0" smtClean="0">
              <a:solidFill>
                <a:schemeClr val="tx1">
                  <a:lumMod val="95000"/>
                  <a:lumOff val="5000"/>
                </a:schemeClr>
              </a:solidFill>
            </a:endParaRPr>
          </a:p>
          <a:p>
            <a:pPr algn="l"/>
            <a:r>
              <a:rPr lang="en-US" dirty="0" smtClean="0">
                <a:solidFill>
                  <a:schemeClr val="tx1">
                    <a:lumMod val="95000"/>
                    <a:lumOff val="5000"/>
                  </a:schemeClr>
                </a:solidFill>
              </a:rPr>
              <a:t>VINEETH </a:t>
            </a:r>
            <a:r>
              <a:rPr lang="en-US" dirty="0">
                <a:solidFill>
                  <a:schemeClr val="tx1">
                    <a:lumMod val="95000"/>
                    <a:lumOff val="5000"/>
                  </a:schemeClr>
                </a:solidFill>
              </a:rPr>
              <a:t>REDDY CH (140)</a:t>
            </a:r>
          </a:p>
          <a:p>
            <a:pPr algn="l"/>
            <a:r>
              <a:rPr lang="en-US" dirty="0">
                <a:solidFill>
                  <a:schemeClr val="tx1">
                    <a:lumMod val="95000"/>
                    <a:lumOff val="5000"/>
                  </a:schemeClr>
                </a:solidFill>
              </a:rPr>
              <a:t>CSE (AI&amp;ML) /</a:t>
            </a:r>
            <a:r>
              <a:rPr lang="en-US" dirty="0" smtClean="0">
                <a:solidFill>
                  <a:schemeClr val="tx1">
                    <a:lumMod val="95000"/>
                    <a:lumOff val="5000"/>
                  </a:schemeClr>
                </a:solidFill>
              </a:rPr>
              <a:t>T1 SECTION  Batch </a:t>
            </a:r>
            <a:r>
              <a:rPr lang="en-US" dirty="0">
                <a:solidFill>
                  <a:schemeClr val="tx1">
                    <a:lumMod val="95000"/>
                    <a:lumOff val="5000"/>
                  </a:schemeClr>
                </a:solidFill>
              </a:rPr>
              <a:t>No: 2</a:t>
            </a:r>
          </a:p>
          <a:p>
            <a:pPr algn="l"/>
            <a:r>
              <a:rPr lang="en-US" dirty="0">
                <a:solidFill>
                  <a:schemeClr val="tx1">
                    <a:lumMod val="95000"/>
                    <a:lumOff val="5000"/>
                  </a:schemeClr>
                </a:solidFill>
              </a:rPr>
              <a:t>Lab Instructor name : M.SHOBANA MAM</a:t>
            </a:r>
          </a:p>
        </p:txBody>
      </p:sp>
      <p:pic>
        <p:nvPicPr>
          <p:cNvPr id="8" name="image2.jpeg"/>
          <p:cNvPicPr/>
          <p:nvPr/>
        </p:nvPicPr>
        <p:blipFill>
          <a:blip r:embed="rId2"/>
          <a:srcRect/>
          <a:stretch>
            <a:fillRect/>
          </a:stretch>
        </p:blipFill>
        <p:spPr bwMode="auto">
          <a:xfrm>
            <a:off x="228600" y="553353"/>
            <a:ext cx="2237740" cy="755015"/>
          </a:xfrm>
          <a:prstGeom prst="rect">
            <a:avLst/>
          </a:prstGeom>
          <a:noFill/>
          <a:ln w="9525">
            <a:noFill/>
            <a:miter lim="800000"/>
            <a:headEnd/>
            <a:tailEnd/>
          </a:ln>
        </p:spPr>
      </p:pic>
      <p:sp>
        <p:nvSpPr>
          <p:cNvPr id="9" name="Rectangle 8"/>
          <p:cNvSpPr/>
          <p:nvPr/>
        </p:nvSpPr>
        <p:spPr>
          <a:xfrm>
            <a:off x="2819400" y="514162"/>
            <a:ext cx="6172200" cy="1200329"/>
          </a:xfrm>
          <a:prstGeom prst="rect">
            <a:avLst/>
          </a:prstGeom>
        </p:spPr>
        <p:txBody>
          <a:bodyPr wrap="square">
            <a:spAutoFit/>
          </a:bodyPr>
          <a:lstStyle/>
          <a:p>
            <a:pPr algn="ctr"/>
            <a:r>
              <a:rPr lang="en-US" b="1" dirty="0"/>
              <a:t>SRM INSTITUTE OF SCIENCE AND TECHNOLOGY </a:t>
            </a:r>
            <a:endParaRPr lang="en-US" dirty="0"/>
          </a:p>
          <a:p>
            <a:pPr algn="ctr"/>
            <a:r>
              <a:rPr lang="en-US" b="1" dirty="0"/>
              <a:t>FACULTY OF ENGINEERING AND TECHNOLOGY</a:t>
            </a:r>
            <a:endParaRPr lang="en-US" dirty="0"/>
          </a:p>
          <a:p>
            <a:pPr algn="ctr"/>
            <a:r>
              <a:rPr lang="en-US" b="1" dirty="0"/>
              <a:t>DEPARTMENT OF NETWORKING AND COMMUNICATIONS</a:t>
            </a:r>
            <a:endParaRPr lang="en-US" dirty="0"/>
          </a:p>
          <a:p>
            <a:pPr algn="ctr"/>
            <a:r>
              <a:rPr lang="en-US" b="1" dirty="0"/>
              <a:t>18CSC101J- MINI PROJECT </a:t>
            </a:r>
            <a:endParaRPr lang="en-US" dirty="0"/>
          </a:p>
        </p:txBody>
      </p:sp>
    </p:spTree>
    <p:extLst>
      <p:ext uri="{BB962C8B-B14F-4D97-AF65-F5344CB8AC3E}">
        <p14:creationId xmlns:p14="http://schemas.microsoft.com/office/powerpoint/2010/main" val="31053036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F7D429CD-BF30-483B-9B28-6A3296F4B8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304801"/>
            <a:ext cx="7467600" cy="5791199"/>
          </a:xfrm>
          <a:prstGeom prst="rect">
            <a:avLst/>
          </a:prstGeom>
        </p:spPr>
      </p:pic>
    </p:spTree>
    <p:extLst>
      <p:ext uri="{BB962C8B-B14F-4D97-AF65-F5344CB8AC3E}">
        <p14:creationId xmlns:p14="http://schemas.microsoft.com/office/powerpoint/2010/main" val="25112808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47F3E7D5-2CDE-46F0-AEE6-BA549F2766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444137"/>
            <a:ext cx="7467600" cy="5791200"/>
          </a:xfrm>
          <a:prstGeom prst="rect">
            <a:avLst/>
          </a:prstGeom>
        </p:spPr>
      </p:pic>
    </p:spTree>
    <p:extLst>
      <p:ext uri="{BB962C8B-B14F-4D97-AF65-F5344CB8AC3E}">
        <p14:creationId xmlns:p14="http://schemas.microsoft.com/office/powerpoint/2010/main" val="6788914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CBCB58D-D7A7-43A5-A49A-DA89D8920C97}"/>
              </a:ext>
            </a:extLst>
          </p:cNvPr>
          <p:cNvSpPr>
            <a:spLocks noGrp="1"/>
          </p:cNvSpPr>
          <p:nvPr>
            <p:ph type="title"/>
          </p:nvPr>
        </p:nvSpPr>
        <p:spPr>
          <a:xfrm>
            <a:off x="533400" y="304800"/>
            <a:ext cx="7543800" cy="1524000"/>
          </a:xfrm>
        </p:spPr>
        <p:txBody>
          <a:bodyPr>
            <a:normAutofit/>
          </a:bodyPr>
          <a:lstStyle/>
          <a:p>
            <a:r>
              <a:rPr lang="en-IN" sz="4000" i="1" dirty="0" smtClean="0"/>
              <a:t>Snapshots of the Result</a:t>
            </a:r>
            <a:endParaRPr lang="en-IN" sz="4000" i="1" dirty="0"/>
          </a:p>
        </p:txBody>
      </p:sp>
      <p:pic>
        <p:nvPicPr>
          <p:cNvPr id="3" name="Google Shape;156;p29">
            <a:extLst>
              <a:ext uri="{FF2B5EF4-FFF2-40B4-BE49-F238E27FC236}">
                <a16:creationId xmlns="" xmlns:a16="http://schemas.microsoft.com/office/drawing/2014/main" id="{B6D2FC63-3247-4A49-A9DD-858385BAD90F}"/>
              </a:ext>
            </a:extLst>
          </p:cNvPr>
          <p:cNvPicPr preferRelativeResize="0"/>
          <p:nvPr/>
        </p:nvPicPr>
        <p:blipFill rotWithShape="1">
          <a:blip r:embed="rId2">
            <a:alphaModFix/>
          </a:blip>
          <a:srcRect l="921"/>
          <a:stretch/>
        </p:blipFill>
        <p:spPr>
          <a:xfrm>
            <a:off x="1119637" y="2057400"/>
            <a:ext cx="6904726" cy="3571549"/>
          </a:xfrm>
          <a:prstGeom prst="rect">
            <a:avLst/>
          </a:prstGeom>
          <a:noFill/>
          <a:ln>
            <a:noFill/>
          </a:ln>
        </p:spPr>
      </p:pic>
    </p:spTree>
    <p:extLst>
      <p:ext uri="{BB962C8B-B14F-4D97-AF65-F5344CB8AC3E}">
        <p14:creationId xmlns:p14="http://schemas.microsoft.com/office/powerpoint/2010/main" val="15272292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163;p30">
            <a:extLst>
              <a:ext uri="{FF2B5EF4-FFF2-40B4-BE49-F238E27FC236}">
                <a16:creationId xmlns="" xmlns:a16="http://schemas.microsoft.com/office/drawing/2014/main" id="{9A787C2A-53C1-4A04-BEDA-406A5AFC6C85}"/>
              </a:ext>
            </a:extLst>
          </p:cNvPr>
          <p:cNvPicPr preferRelativeResize="0"/>
          <p:nvPr/>
        </p:nvPicPr>
        <p:blipFill rotWithShape="1">
          <a:blip r:embed="rId2">
            <a:alphaModFix/>
          </a:blip>
          <a:srcRect l="-745"/>
          <a:stretch/>
        </p:blipFill>
        <p:spPr>
          <a:xfrm>
            <a:off x="1371600" y="1600200"/>
            <a:ext cx="6400800" cy="4267199"/>
          </a:xfrm>
          <a:prstGeom prst="rect">
            <a:avLst/>
          </a:prstGeom>
          <a:noFill/>
          <a:ln>
            <a:noFill/>
          </a:ln>
        </p:spPr>
      </p:pic>
      <p:sp>
        <p:nvSpPr>
          <p:cNvPr id="4" name="Title 3">
            <a:extLst>
              <a:ext uri="{FF2B5EF4-FFF2-40B4-BE49-F238E27FC236}">
                <a16:creationId xmlns="" xmlns:a16="http://schemas.microsoft.com/office/drawing/2014/main" id="{A5D88955-BE80-4C3D-B973-8A0AD5D9CAD5}"/>
              </a:ext>
            </a:extLst>
          </p:cNvPr>
          <p:cNvSpPr>
            <a:spLocks noGrp="1"/>
          </p:cNvSpPr>
          <p:nvPr>
            <p:ph type="title"/>
          </p:nvPr>
        </p:nvSpPr>
        <p:spPr/>
        <p:txBody>
          <a:bodyPr/>
          <a:lstStyle/>
          <a:p>
            <a:r>
              <a:rPr lang="en-IN" i="1" dirty="0" smtClean="0"/>
              <a:t>Output for Choice 1:</a:t>
            </a:r>
            <a:endParaRPr lang="en-IN" i="1" dirty="0"/>
          </a:p>
        </p:txBody>
      </p:sp>
    </p:spTree>
    <p:extLst>
      <p:ext uri="{BB962C8B-B14F-4D97-AF65-F5344CB8AC3E}">
        <p14:creationId xmlns:p14="http://schemas.microsoft.com/office/powerpoint/2010/main" val="40244324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oogle Shape;170;p31">
            <a:extLst>
              <a:ext uri="{FF2B5EF4-FFF2-40B4-BE49-F238E27FC236}">
                <a16:creationId xmlns="" xmlns:a16="http://schemas.microsoft.com/office/drawing/2014/main" id="{2A47DAF0-E0C4-40C7-8F48-469378DBCEF1}"/>
              </a:ext>
            </a:extLst>
          </p:cNvPr>
          <p:cNvPicPr preferRelativeResize="0"/>
          <p:nvPr/>
        </p:nvPicPr>
        <p:blipFill>
          <a:blip r:embed="rId2">
            <a:alphaModFix/>
          </a:blip>
          <a:stretch>
            <a:fillRect/>
          </a:stretch>
        </p:blipFill>
        <p:spPr>
          <a:xfrm>
            <a:off x="1752600" y="1600200"/>
            <a:ext cx="5637674" cy="4071615"/>
          </a:xfrm>
          <a:prstGeom prst="rect">
            <a:avLst/>
          </a:prstGeom>
          <a:noFill/>
          <a:ln>
            <a:noFill/>
          </a:ln>
        </p:spPr>
      </p:pic>
      <p:sp>
        <p:nvSpPr>
          <p:cNvPr id="3" name="Title 2">
            <a:extLst>
              <a:ext uri="{FF2B5EF4-FFF2-40B4-BE49-F238E27FC236}">
                <a16:creationId xmlns="" xmlns:a16="http://schemas.microsoft.com/office/drawing/2014/main" id="{24D4AF7B-312D-4803-96DA-8B176088107C}"/>
              </a:ext>
            </a:extLst>
          </p:cNvPr>
          <p:cNvSpPr>
            <a:spLocks noGrp="1"/>
          </p:cNvSpPr>
          <p:nvPr>
            <p:ph type="title"/>
          </p:nvPr>
        </p:nvSpPr>
        <p:spPr>
          <a:xfrm>
            <a:off x="1219200" y="274638"/>
            <a:ext cx="5638800" cy="1143000"/>
          </a:xfrm>
        </p:spPr>
        <p:txBody>
          <a:bodyPr/>
          <a:lstStyle/>
          <a:p>
            <a:r>
              <a:rPr lang="en-IN" i="1" dirty="0" smtClean="0"/>
              <a:t>Output for Choice 2:</a:t>
            </a:r>
            <a:endParaRPr lang="en-IN" i="1" dirty="0"/>
          </a:p>
        </p:txBody>
      </p:sp>
    </p:spTree>
    <p:extLst>
      <p:ext uri="{BB962C8B-B14F-4D97-AF65-F5344CB8AC3E}">
        <p14:creationId xmlns:p14="http://schemas.microsoft.com/office/powerpoint/2010/main" val="16901181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9F0C3F5-7629-4032-A40A-DEC51B886590}"/>
              </a:ext>
            </a:extLst>
          </p:cNvPr>
          <p:cNvSpPr>
            <a:spLocks noGrp="1"/>
          </p:cNvSpPr>
          <p:nvPr>
            <p:ph type="title"/>
          </p:nvPr>
        </p:nvSpPr>
        <p:spPr>
          <a:xfrm>
            <a:off x="457200" y="274638"/>
            <a:ext cx="7467600" cy="1143000"/>
          </a:xfrm>
        </p:spPr>
        <p:txBody>
          <a:bodyPr/>
          <a:lstStyle/>
          <a:p>
            <a:r>
              <a:rPr lang="en-IN" i="1" dirty="0" smtClean="0"/>
              <a:t>Output for Choice 3:</a:t>
            </a:r>
            <a:endParaRPr lang="en-IN" i="1" dirty="0"/>
          </a:p>
        </p:txBody>
      </p:sp>
      <p:pic>
        <p:nvPicPr>
          <p:cNvPr id="3" name="Google Shape;177;p32">
            <a:extLst>
              <a:ext uri="{FF2B5EF4-FFF2-40B4-BE49-F238E27FC236}">
                <a16:creationId xmlns="" xmlns:a16="http://schemas.microsoft.com/office/drawing/2014/main" id="{91D1DBF7-F324-4A23-BEFB-1C115D551CBE}"/>
              </a:ext>
            </a:extLst>
          </p:cNvPr>
          <p:cNvPicPr preferRelativeResize="0"/>
          <p:nvPr/>
        </p:nvPicPr>
        <p:blipFill>
          <a:blip r:embed="rId2">
            <a:alphaModFix/>
          </a:blip>
          <a:stretch>
            <a:fillRect/>
          </a:stretch>
        </p:blipFill>
        <p:spPr>
          <a:xfrm>
            <a:off x="1981200" y="1524000"/>
            <a:ext cx="4691576" cy="4569975"/>
          </a:xfrm>
          <a:prstGeom prst="rect">
            <a:avLst/>
          </a:prstGeom>
          <a:noFill/>
          <a:ln>
            <a:noFill/>
          </a:ln>
        </p:spPr>
      </p:pic>
    </p:spTree>
    <p:extLst>
      <p:ext uri="{BB962C8B-B14F-4D97-AF65-F5344CB8AC3E}">
        <p14:creationId xmlns:p14="http://schemas.microsoft.com/office/powerpoint/2010/main" val="35528616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91F3C4D-AE42-4C7A-9D11-114B1E55D881}"/>
              </a:ext>
            </a:extLst>
          </p:cNvPr>
          <p:cNvSpPr>
            <a:spLocks noGrp="1"/>
          </p:cNvSpPr>
          <p:nvPr>
            <p:ph type="title"/>
          </p:nvPr>
        </p:nvSpPr>
        <p:spPr>
          <a:xfrm>
            <a:off x="457200" y="274638"/>
            <a:ext cx="7391400" cy="1143000"/>
          </a:xfrm>
        </p:spPr>
        <p:txBody>
          <a:bodyPr/>
          <a:lstStyle/>
          <a:p>
            <a:r>
              <a:rPr lang="en-IN" i="1" dirty="0" smtClean="0"/>
              <a:t>Output for Choice 4:</a:t>
            </a:r>
            <a:endParaRPr lang="en-IN" i="1" dirty="0"/>
          </a:p>
        </p:txBody>
      </p:sp>
      <p:pic>
        <p:nvPicPr>
          <p:cNvPr id="3" name="Google Shape;184;p33">
            <a:extLst>
              <a:ext uri="{FF2B5EF4-FFF2-40B4-BE49-F238E27FC236}">
                <a16:creationId xmlns="" xmlns:a16="http://schemas.microsoft.com/office/drawing/2014/main" id="{5574B602-0E53-482C-9DCB-391C98AC57BC}"/>
              </a:ext>
            </a:extLst>
          </p:cNvPr>
          <p:cNvPicPr preferRelativeResize="0"/>
          <p:nvPr/>
        </p:nvPicPr>
        <p:blipFill>
          <a:blip r:embed="rId2">
            <a:alphaModFix/>
          </a:blip>
          <a:stretch>
            <a:fillRect/>
          </a:stretch>
        </p:blipFill>
        <p:spPr>
          <a:xfrm>
            <a:off x="1905000" y="1447800"/>
            <a:ext cx="4621925" cy="4428351"/>
          </a:xfrm>
          <a:prstGeom prst="rect">
            <a:avLst/>
          </a:prstGeom>
          <a:noFill/>
          <a:ln>
            <a:noFill/>
          </a:ln>
        </p:spPr>
      </p:pic>
    </p:spTree>
    <p:extLst>
      <p:ext uri="{BB962C8B-B14F-4D97-AF65-F5344CB8AC3E}">
        <p14:creationId xmlns:p14="http://schemas.microsoft.com/office/powerpoint/2010/main" val="32669576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4DE65B8-E80A-430B-BE9B-BCB2FA75F265}"/>
              </a:ext>
            </a:extLst>
          </p:cNvPr>
          <p:cNvSpPr>
            <a:spLocks noGrp="1"/>
          </p:cNvSpPr>
          <p:nvPr>
            <p:ph type="title"/>
          </p:nvPr>
        </p:nvSpPr>
        <p:spPr>
          <a:xfrm>
            <a:off x="76200" y="274638"/>
            <a:ext cx="8229600" cy="1143000"/>
          </a:xfrm>
        </p:spPr>
        <p:txBody>
          <a:bodyPr/>
          <a:lstStyle/>
          <a:p>
            <a:r>
              <a:rPr lang="en-IN" i="1" dirty="0" smtClean="0"/>
              <a:t>Output for Choice 5 and 6: </a:t>
            </a:r>
            <a:endParaRPr lang="en-IN" i="1" dirty="0"/>
          </a:p>
        </p:txBody>
      </p:sp>
      <p:pic>
        <p:nvPicPr>
          <p:cNvPr id="3" name="Google Shape;191;p34">
            <a:extLst>
              <a:ext uri="{FF2B5EF4-FFF2-40B4-BE49-F238E27FC236}">
                <a16:creationId xmlns="" xmlns:a16="http://schemas.microsoft.com/office/drawing/2014/main" id="{B4100A1A-BF56-4631-8626-3297F27A443B}"/>
              </a:ext>
            </a:extLst>
          </p:cNvPr>
          <p:cNvPicPr preferRelativeResize="0"/>
          <p:nvPr/>
        </p:nvPicPr>
        <p:blipFill>
          <a:blip r:embed="rId2">
            <a:alphaModFix/>
          </a:blip>
          <a:stretch>
            <a:fillRect/>
          </a:stretch>
        </p:blipFill>
        <p:spPr>
          <a:xfrm>
            <a:off x="1295400" y="1524000"/>
            <a:ext cx="6019800" cy="4641299"/>
          </a:xfrm>
          <a:prstGeom prst="rect">
            <a:avLst/>
          </a:prstGeom>
          <a:noFill/>
          <a:ln>
            <a:noFill/>
          </a:ln>
        </p:spPr>
      </p:pic>
    </p:spTree>
    <p:extLst>
      <p:ext uri="{BB962C8B-B14F-4D97-AF65-F5344CB8AC3E}">
        <p14:creationId xmlns:p14="http://schemas.microsoft.com/office/powerpoint/2010/main" val="26873273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 xmlns:a16="http://schemas.microsoft.com/office/drawing/2014/main" id="{CF56CFDA-E4CB-497F-8A0B-8AD07C8DAE5A}"/>
              </a:ext>
            </a:extLst>
          </p:cNvPr>
          <p:cNvSpPr>
            <a:spLocks noGrp="1"/>
          </p:cNvSpPr>
          <p:nvPr>
            <p:ph type="title"/>
          </p:nvPr>
        </p:nvSpPr>
        <p:spPr/>
        <p:txBody>
          <a:bodyPr/>
          <a:lstStyle/>
          <a:p>
            <a:r>
              <a:rPr lang="en-IN" i="1" dirty="0"/>
              <a:t>REFERENCES</a:t>
            </a:r>
          </a:p>
        </p:txBody>
      </p:sp>
      <p:sp>
        <p:nvSpPr>
          <p:cNvPr id="4" name="Content Placeholder 3">
            <a:extLst>
              <a:ext uri="{FF2B5EF4-FFF2-40B4-BE49-F238E27FC236}">
                <a16:creationId xmlns="" xmlns:a16="http://schemas.microsoft.com/office/drawing/2014/main" id="{BEFC7563-0615-4530-BA02-7F012F0F561A}"/>
              </a:ext>
            </a:extLst>
          </p:cNvPr>
          <p:cNvSpPr>
            <a:spLocks noGrp="1"/>
          </p:cNvSpPr>
          <p:nvPr>
            <p:ph idx="1"/>
          </p:nvPr>
        </p:nvSpPr>
        <p:spPr/>
        <p:txBody>
          <a:bodyPr/>
          <a:lstStyle/>
          <a:p>
            <a:r>
              <a:rPr lang="en-IN" dirty="0">
                <a:hlinkClick r:id="rId2"/>
              </a:rPr>
              <a:t>https://www.freeprojectz.com/premium-synopsis/synopsis-library-management-system</a:t>
            </a:r>
            <a:endParaRPr lang="en-IN" dirty="0"/>
          </a:p>
          <a:p>
            <a:r>
              <a:rPr lang="en-IN" dirty="0">
                <a:hlinkClick r:id="rId3"/>
              </a:rPr>
              <a:t>https://www.geeksforgeeks.org/e-library-management-system/</a:t>
            </a:r>
            <a:endParaRPr lang="en-IN" dirty="0"/>
          </a:p>
          <a:p>
            <a:r>
              <a:rPr lang="en-IN" dirty="0">
                <a:hlinkClick r:id="rId4"/>
              </a:rPr>
              <a:t>https://www.iitms.co.in/library-management-system/</a:t>
            </a:r>
            <a:endParaRPr lang="en-IN" dirty="0"/>
          </a:p>
          <a:p>
            <a:pPr marL="0" indent="0">
              <a:buNone/>
            </a:pPr>
            <a:endParaRPr lang="en-IN" dirty="0"/>
          </a:p>
        </p:txBody>
      </p:sp>
    </p:spTree>
    <p:extLst>
      <p:ext uri="{BB962C8B-B14F-4D97-AF65-F5344CB8AC3E}">
        <p14:creationId xmlns:p14="http://schemas.microsoft.com/office/powerpoint/2010/main" val="41605949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52E4A41-3357-4160-8C70-9D6FF7C6ECE4}"/>
              </a:ext>
            </a:extLst>
          </p:cNvPr>
          <p:cNvSpPr>
            <a:spLocks noGrp="1"/>
          </p:cNvSpPr>
          <p:nvPr>
            <p:ph type="title"/>
          </p:nvPr>
        </p:nvSpPr>
        <p:spPr/>
        <p:txBody>
          <a:bodyPr/>
          <a:lstStyle/>
          <a:p>
            <a:r>
              <a:rPr lang="en-IN" i="1" dirty="0"/>
              <a:t>CONCLUSION</a:t>
            </a:r>
          </a:p>
        </p:txBody>
      </p:sp>
      <p:sp>
        <p:nvSpPr>
          <p:cNvPr id="3" name="Content Placeholder 2">
            <a:extLst>
              <a:ext uri="{FF2B5EF4-FFF2-40B4-BE49-F238E27FC236}">
                <a16:creationId xmlns="" xmlns:a16="http://schemas.microsoft.com/office/drawing/2014/main" id="{D2BA5E32-47DC-4A6D-88B5-D4BC97682C5C}"/>
              </a:ext>
            </a:extLst>
          </p:cNvPr>
          <p:cNvSpPr>
            <a:spLocks noGrp="1"/>
          </p:cNvSpPr>
          <p:nvPr>
            <p:ph idx="1"/>
          </p:nvPr>
        </p:nvSpPr>
        <p:spPr/>
        <p:txBody>
          <a:bodyPr>
            <a:normAutofit fontScale="85000" lnSpcReduction="20000"/>
          </a:bodyPr>
          <a:lstStyle/>
          <a:p>
            <a:r>
              <a:rPr lang="en-US" dirty="0"/>
              <a:t>Based on the analysis of the current management characteristics of teaching and research library , this research studied the motivation of management optimization, investigated the current state of library management, and worked out the problems existing in library relationship at present.</a:t>
            </a:r>
          </a:p>
          <a:p>
            <a:r>
              <a:rPr lang="en-US" dirty="0"/>
              <a:t>Problems exist in librarians, bookshelves, books, environment and consultation were discussed .Aiming at these problems, a series of optimization methods of library management were put forward by using process reengineering, reengineering and other technical methods. </a:t>
            </a:r>
            <a:endParaRPr lang="en-IN" dirty="0"/>
          </a:p>
        </p:txBody>
      </p:sp>
    </p:spTree>
    <p:extLst>
      <p:ext uri="{BB962C8B-B14F-4D97-AF65-F5344CB8AC3E}">
        <p14:creationId xmlns:p14="http://schemas.microsoft.com/office/powerpoint/2010/main" val="40314625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7470" y="274638"/>
            <a:ext cx="7339330" cy="1325562"/>
          </a:xfrm>
        </p:spPr>
        <p:txBody>
          <a:bodyPr/>
          <a:lstStyle/>
          <a:p>
            <a:r>
              <a:rPr lang="en-US" i="1" dirty="0" smtClean="0"/>
              <a:t>Table of Contents</a:t>
            </a:r>
            <a:endParaRPr lang="en-US" i="1" dirty="0"/>
          </a:p>
        </p:txBody>
      </p:sp>
      <p:sp>
        <p:nvSpPr>
          <p:cNvPr id="3" name="Content Placeholder 2"/>
          <p:cNvSpPr>
            <a:spLocks noGrp="1"/>
          </p:cNvSpPr>
          <p:nvPr>
            <p:ph idx="1"/>
          </p:nvPr>
        </p:nvSpPr>
        <p:spPr>
          <a:xfrm>
            <a:off x="437322" y="1587083"/>
            <a:ext cx="8229600" cy="4659997"/>
          </a:xfrm>
        </p:spPr>
        <p:txBody>
          <a:bodyPr>
            <a:normAutofit lnSpcReduction="10000"/>
          </a:bodyPr>
          <a:lstStyle/>
          <a:p>
            <a:r>
              <a:rPr lang="en-US" sz="3000" dirty="0" smtClean="0"/>
              <a:t>Introduction </a:t>
            </a:r>
            <a:endParaRPr lang="en-US" sz="3000" dirty="0"/>
          </a:p>
          <a:p>
            <a:r>
              <a:rPr lang="en-IN" sz="3000" dirty="0"/>
              <a:t>Reason for choosing </a:t>
            </a:r>
          </a:p>
          <a:p>
            <a:pPr lvl="0"/>
            <a:r>
              <a:rPr lang="en-US" sz="3000" dirty="0" smtClean="0"/>
              <a:t>Objective</a:t>
            </a:r>
            <a:endParaRPr lang="en-US" sz="3000" dirty="0"/>
          </a:p>
          <a:p>
            <a:pPr lvl="0"/>
            <a:r>
              <a:rPr lang="en-IN" sz="3000" dirty="0"/>
              <a:t>Algorithm </a:t>
            </a:r>
          </a:p>
          <a:p>
            <a:pPr lvl="0"/>
            <a:r>
              <a:rPr lang="en-IN" sz="3000" dirty="0"/>
              <a:t>Flowchart</a:t>
            </a:r>
          </a:p>
          <a:p>
            <a:r>
              <a:rPr lang="en-IN" sz="3000" dirty="0" smtClean="0"/>
              <a:t>Source Code</a:t>
            </a:r>
            <a:endParaRPr lang="en-IN" sz="3000" dirty="0"/>
          </a:p>
          <a:p>
            <a:pPr lvl="0"/>
            <a:r>
              <a:rPr lang="en-IN" sz="3000" dirty="0"/>
              <a:t>Snapshots of the result</a:t>
            </a:r>
          </a:p>
          <a:p>
            <a:pPr lvl="0"/>
            <a:r>
              <a:rPr lang="en-IN" sz="3000" dirty="0"/>
              <a:t>References</a:t>
            </a:r>
          </a:p>
          <a:p>
            <a:pPr lvl="0"/>
            <a:r>
              <a:rPr lang="en-IN" sz="3000" dirty="0"/>
              <a:t>Conclusion</a:t>
            </a:r>
          </a:p>
          <a:p>
            <a:pPr lvl="0"/>
            <a:endParaRPr lang="en-IN" dirty="0"/>
          </a:p>
          <a:p>
            <a:pPr marL="0" lvl="0" indent="0">
              <a:buNone/>
            </a:pPr>
            <a:endParaRPr lang="en-IN" dirty="0"/>
          </a:p>
          <a:p>
            <a:pPr lvl="0"/>
            <a:endParaRPr lang="en-IN" dirty="0"/>
          </a:p>
        </p:txBody>
      </p:sp>
      <p:pic>
        <p:nvPicPr>
          <p:cNvPr id="4" name="image2.jpeg"/>
          <p:cNvPicPr/>
          <p:nvPr/>
        </p:nvPicPr>
        <p:blipFill>
          <a:blip r:embed="rId2"/>
          <a:srcRect/>
          <a:stretch>
            <a:fillRect/>
          </a:stretch>
        </p:blipFill>
        <p:spPr bwMode="auto">
          <a:xfrm>
            <a:off x="228600" y="553353"/>
            <a:ext cx="2237740" cy="755015"/>
          </a:xfrm>
          <a:prstGeom prst="rect">
            <a:avLst/>
          </a:prstGeom>
          <a:noFill/>
          <a:ln w="9525">
            <a:noFill/>
            <a:miter lim="800000"/>
            <a:headEnd/>
            <a:tailEnd/>
          </a:ln>
        </p:spPr>
      </p:pic>
    </p:spTree>
    <p:extLst>
      <p:ext uri="{BB962C8B-B14F-4D97-AF65-F5344CB8AC3E}">
        <p14:creationId xmlns:p14="http://schemas.microsoft.com/office/powerpoint/2010/main" val="22598218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endParaRPr lang="en-US" sz="4800" b="1" dirty="0">
              <a:solidFill>
                <a:srgbClr val="002060"/>
              </a:solidFill>
            </a:endParaRPr>
          </a:p>
          <a:p>
            <a:pPr marL="0" indent="0" algn="ctr">
              <a:buNone/>
            </a:pPr>
            <a:endParaRPr lang="en-US" sz="4800" b="1" dirty="0">
              <a:solidFill>
                <a:srgbClr val="002060"/>
              </a:solidFill>
            </a:endParaRPr>
          </a:p>
          <a:p>
            <a:pPr marL="0" indent="0" algn="ctr">
              <a:buNone/>
            </a:pPr>
            <a:r>
              <a:rPr lang="en-US" sz="4800" b="1" i="1" dirty="0" smtClean="0">
                <a:solidFill>
                  <a:srgbClr val="002060"/>
                </a:solidFill>
              </a:rPr>
              <a:t>THANKS</a:t>
            </a:r>
            <a:endParaRPr lang="en-US" sz="4800" b="1" i="1" dirty="0">
              <a:solidFill>
                <a:srgbClr val="002060"/>
              </a:solidFill>
            </a:endParaRPr>
          </a:p>
        </p:txBody>
      </p:sp>
      <p:pic>
        <p:nvPicPr>
          <p:cNvPr id="4" name="image2.jpeg"/>
          <p:cNvPicPr/>
          <p:nvPr/>
        </p:nvPicPr>
        <p:blipFill>
          <a:blip r:embed="rId3"/>
          <a:srcRect/>
          <a:stretch>
            <a:fillRect/>
          </a:stretch>
        </p:blipFill>
        <p:spPr bwMode="auto">
          <a:xfrm>
            <a:off x="381000" y="457200"/>
            <a:ext cx="2237740" cy="755015"/>
          </a:xfrm>
          <a:prstGeom prst="rect">
            <a:avLst/>
          </a:prstGeom>
          <a:noFill/>
          <a:ln w="9525">
            <a:noFill/>
            <a:miter lim="800000"/>
            <a:headEnd/>
            <a:tailEnd/>
          </a:ln>
        </p:spPr>
      </p:pic>
    </p:spTree>
    <p:extLst>
      <p:ext uri="{BB962C8B-B14F-4D97-AF65-F5344CB8AC3E}">
        <p14:creationId xmlns:p14="http://schemas.microsoft.com/office/powerpoint/2010/main" val="32518051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E86EB52-27A2-4803-9BBE-4F992D92B215}"/>
              </a:ext>
            </a:extLst>
          </p:cNvPr>
          <p:cNvSpPr>
            <a:spLocks noGrp="1"/>
          </p:cNvSpPr>
          <p:nvPr>
            <p:ph type="ctrTitle"/>
          </p:nvPr>
        </p:nvSpPr>
        <p:spPr>
          <a:xfrm>
            <a:off x="533400" y="380999"/>
            <a:ext cx="7772400" cy="1066801"/>
          </a:xfrm>
        </p:spPr>
        <p:txBody>
          <a:bodyPr/>
          <a:lstStyle/>
          <a:p>
            <a:r>
              <a:rPr lang="en-US" i="1" dirty="0"/>
              <a:t>INTRODUCTION</a:t>
            </a:r>
            <a:endParaRPr lang="en-IN" i="1" dirty="0"/>
          </a:p>
        </p:txBody>
      </p:sp>
      <p:sp>
        <p:nvSpPr>
          <p:cNvPr id="3" name="Subtitle 2">
            <a:extLst>
              <a:ext uri="{FF2B5EF4-FFF2-40B4-BE49-F238E27FC236}">
                <a16:creationId xmlns="" xmlns:a16="http://schemas.microsoft.com/office/drawing/2014/main" id="{410AB878-C2A8-411B-ABD7-3E64B6D084BE}"/>
              </a:ext>
            </a:extLst>
          </p:cNvPr>
          <p:cNvSpPr>
            <a:spLocks noGrp="1"/>
          </p:cNvSpPr>
          <p:nvPr>
            <p:ph type="subTitle" idx="1"/>
          </p:nvPr>
        </p:nvSpPr>
        <p:spPr>
          <a:xfrm>
            <a:off x="-5080" y="1676400"/>
            <a:ext cx="8844280" cy="2438400"/>
          </a:xfrm>
        </p:spPr>
        <p:txBody>
          <a:bodyPr>
            <a:noAutofit/>
          </a:bodyPr>
          <a:lstStyle/>
          <a:p>
            <a:r>
              <a:rPr lang="en-US" dirty="0">
                <a:solidFill>
                  <a:schemeClr val="tx1">
                    <a:lumMod val="85000"/>
                    <a:lumOff val="15000"/>
                  </a:schemeClr>
                </a:solidFill>
              </a:rPr>
              <a:t>A Library management system is a software that uses to maintain the record of the library. It contains work like the number of available books in the library, the number of books are issued or returning or renewing a book or late fine charge record, etc. Library Management Systems is software that helps to maintain a database that is useful to enter new </a:t>
            </a:r>
            <a:r>
              <a:rPr lang="en-US" dirty="0" err="1">
                <a:solidFill>
                  <a:schemeClr val="tx1">
                    <a:lumMod val="85000"/>
                    <a:lumOff val="15000"/>
                  </a:schemeClr>
                </a:solidFill>
              </a:rPr>
              <a:t>books.Moreover</a:t>
            </a:r>
            <a:r>
              <a:rPr lang="en-US" dirty="0">
                <a:solidFill>
                  <a:schemeClr val="tx1">
                    <a:lumMod val="85000"/>
                    <a:lumOff val="15000"/>
                  </a:schemeClr>
                </a:solidFill>
              </a:rPr>
              <a:t>, it also reduces the manual record burden of the librarian</a:t>
            </a:r>
            <a:r>
              <a:rPr lang="en-US" dirty="0"/>
              <a:t>.</a:t>
            </a:r>
            <a:endParaRPr lang="en-IN" dirty="0"/>
          </a:p>
        </p:txBody>
      </p:sp>
    </p:spTree>
    <p:extLst>
      <p:ext uri="{BB962C8B-B14F-4D97-AF65-F5344CB8AC3E}">
        <p14:creationId xmlns:p14="http://schemas.microsoft.com/office/powerpoint/2010/main" val="29454507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29269A3-4764-4542-8471-2522BFEA32B5}"/>
              </a:ext>
            </a:extLst>
          </p:cNvPr>
          <p:cNvSpPr>
            <a:spLocks noGrp="1"/>
          </p:cNvSpPr>
          <p:nvPr>
            <p:ph type="title"/>
          </p:nvPr>
        </p:nvSpPr>
        <p:spPr>
          <a:xfrm>
            <a:off x="467360" y="0"/>
            <a:ext cx="8229600" cy="1600200"/>
          </a:xfrm>
        </p:spPr>
        <p:txBody>
          <a:bodyPr/>
          <a:lstStyle/>
          <a:p>
            <a:r>
              <a:rPr lang="en-US" i="1" dirty="0"/>
              <a:t>REASON FOR CHOOSING</a:t>
            </a:r>
            <a:endParaRPr lang="en-IN" i="1" dirty="0"/>
          </a:p>
        </p:txBody>
      </p:sp>
      <p:sp>
        <p:nvSpPr>
          <p:cNvPr id="3" name="Content Placeholder 2">
            <a:extLst>
              <a:ext uri="{FF2B5EF4-FFF2-40B4-BE49-F238E27FC236}">
                <a16:creationId xmlns="" xmlns:a16="http://schemas.microsoft.com/office/drawing/2014/main" id="{31782BA8-CD24-4080-AF5A-6A4380C52D89}"/>
              </a:ext>
            </a:extLst>
          </p:cNvPr>
          <p:cNvSpPr>
            <a:spLocks noGrp="1"/>
          </p:cNvSpPr>
          <p:nvPr>
            <p:ph idx="1"/>
          </p:nvPr>
        </p:nvSpPr>
        <p:spPr>
          <a:xfrm>
            <a:off x="457200" y="1371600"/>
            <a:ext cx="8229600" cy="4678363"/>
          </a:xfrm>
        </p:spPr>
        <p:txBody>
          <a:bodyPr/>
          <a:lstStyle/>
          <a:p>
            <a:pPr marL="0" indent="0">
              <a:buNone/>
            </a:pPr>
            <a:r>
              <a:rPr lang="en-US" dirty="0"/>
              <a:t>Library management system allows the librarian to maintain library resources in a more operative manner that will help to save their time Library management system is also useful for students as well as a librarian to keep the constant track of the availability of all books in a </a:t>
            </a:r>
            <a:r>
              <a:rPr lang="en-US" dirty="0" err="1"/>
              <a:t>store.It</a:t>
            </a:r>
            <a:r>
              <a:rPr lang="en-US" dirty="0"/>
              <a:t> saves human efforts and time and With the help of library management software, the customer can easily search and find the books.</a:t>
            </a:r>
            <a:endParaRPr lang="en-IN" dirty="0"/>
          </a:p>
        </p:txBody>
      </p:sp>
    </p:spTree>
    <p:extLst>
      <p:ext uri="{BB962C8B-B14F-4D97-AF65-F5344CB8AC3E}">
        <p14:creationId xmlns:p14="http://schemas.microsoft.com/office/powerpoint/2010/main" val="37659903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F9EFA05-2D6D-4465-9167-78A5390181E4}"/>
              </a:ext>
            </a:extLst>
          </p:cNvPr>
          <p:cNvSpPr>
            <a:spLocks noGrp="1"/>
          </p:cNvSpPr>
          <p:nvPr>
            <p:ph type="title"/>
          </p:nvPr>
        </p:nvSpPr>
        <p:spPr>
          <a:xfrm>
            <a:off x="381000" y="228600"/>
            <a:ext cx="8229600" cy="1143000"/>
          </a:xfrm>
        </p:spPr>
        <p:txBody>
          <a:bodyPr/>
          <a:lstStyle/>
          <a:p>
            <a:r>
              <a:rPr lang="en-IN" i="1" dirty="0"/>
              <a:t>OBJECTIVES</a:t>
            </a:r>
          </a:p>
        </p:txBody>
      </p:sp>
      <p:sp>
        <p:nvSpPr>
          <p:cNvPr id="3" name="Content Placeholder 2">
            <a:extLst>
              <a:ext uri="{FF2B5EF4-FFF2-40B4-BE49-F238E27FC236}">
                <a16:creationId xmlns="" xmlns:a16="http://schemas.microsoft.com/office/drawing/2014/main" id="{2DA50CCE-4836-499A-AD16-E5194ED2105F}"/>
              </a:ext>
            </a:extLst>
          </p:cNvPr>
          <p:cNvSpPr>
            <a:spLocks noGrp="1"/>
          </p:cNvSpPr>
          <p:nvPr>
            <p:ph idx="1"/>
          </p:nvPr>
        </p:nvSpPr>
        <p:spPr>
          <a:xfrm>
            <a:off x="381000" y="1600200"/>
            <a:ext cx="8229600" cy="4495800"/>
          </a:xfrm>
        </p:spPr>
        <p:txBody>
          <a:bodyPr>
            <a:normAutofit/>
          </a:bodyPr>
          <a:lstStyle/>
          <a:p>
            <a:pPr marL="0" indent="0">
              <a:buNone/>
            </a:pPr>
            <a:r>
              <a:rPr lang="en-US" sz="2800" dirty="0"/>
              <a:t>The main objective of the Library Management System is to manage the details of Address, Member, Issues, Books, Student. It manages all the information about Address, Librarian, Student, Address. The project is totally built at administrative end and thus only the administrator is guaranteed the access. The purpose of the project is to build an application program to reduce the manual work for managing the Address, Member, Librarian, Issues. It tracks all the details about the Issues, Books, Student.</a:t>
            </a:r>
            <a:endParaRPr lang="en-IN" sz="2800" dirty="0"/>
          </a:p>
        </p:txBody>
      </p:sp>
    </p:spTree>
    <p:extLst>
      <p:ext uri="{BB962C8B-B14F-4D97-AF65-F5344CB8AC3E}">
        <p14:creationId xmlns:p14="http://schemas.microsoft.com/office/powerpoint/2010/main" val="27257622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74267A-BA92-4D16-9FF2-EDB5D2DE391A}"/>
              </a:ext>
            </a:extLst>
          </p:cNvPr>
          <p:cNvSpPr>
            <a:spLocks noGrp="1"/>
          </p:cNvSpPr>
          <p:nvPr>
            <p:ph type="title"/>
          </p:nvPr>
        </p:nvSpPr>
        <p:spPr>
          <a:xfrm>
            <a:off x="457200" y="152400"/>
            <a:ext cx="8229600" cy="1143000"/>
          </a:xfrm>
        </p:spPr>
        <p:txBody>
          <a:bodyPr/>
          <a:lstStyle/>
          <a:p>
            <a:r>
              <a:rPr lang="en-IN" i="1" dirty="0"/>
              <a:t>Algorithm </a:t>
            </a:r>
          </a:p>
        </p:txBody>
      </p:sp>
      <p:sp>
        <p:nvSpPr>
          <p:cNvPr id="3" name="Content Placeholder 2">
            <a:extLst>
              <a:ext uri="{FF2B5EF4-FFF2-40B4-BE49-F238E27FC236}">
                <a16:creationId xmlns="" xmlns:a16="http://schemas.microsoft.com/office/drawing/2014/main" id="{D798DDAD-6730-42BA-9552-BC0A7A6CB4AA}"/>
              </a:ext>
            </a:extLst>
          </p:cNvPr>
          <p:cNvSpPr>
            <a:spLocks noGrp="1"/>
          </p:cNvSpPr>
          <p:nvPr>
            <p:ph idx="1"/>
          </p:nvPr>
        </p:nvSpPr>
        <p:spPr>
          <a:xfrm>
            <a:off x="457200" y="1447800"/>
            <a:ext cx="8229600" cy="4724400"/>
          </a:xfrm>
        </p:spPr>
        <p:txBody>
          <a:bodyPr>
            <a:normAutofit fontScale="25000" lnSpcReduction="20000"/>
          </a:bodyPr>
          <a:lstStyle/>
          <a:p>
            <a:pPr marL="0" indent="0">
              <a:lnSpc>
                <a:spcPct val="107000"/>
              </a:lnSpc>
              <a:spcAft>
                <a:spcPts val="800"/>
              </a:spcAft>
              <a:buNone/>
            </a:pPr>
            <a:r>
              <a:rPr lang="en-IN" sz="11200" dirty="0">
                <a:effectLst/>
                <a:latin typeface="Calibri" panose="020F0502020204030204" pitchFamily="34" charset="0"/>
                <a:ea typeface="Calibri" panose="020F0502020204030204" pitchFamily="34" charset="0"/>
                <a:cs typeface="Times New Roman" panose="02020603050405020304" pitchFamily="18" charset="0"/>
              </a:rPr>
              <a:t>STEP -1 Start with welcome screen</a:t>
            </a:r>
          </a:p>
          <a:p>
            <a:pPr marL="0" indent="0">
              <a:lnSpc>
                <a:spcPct val="107000"/>
              </a:lnSpc>
              <a:spcAft>
                <a:spcPts val="800"/>
              </a:spcAft>
              <a:buNone/>
            </a:pPr>
            <a:r>
              <a:rPr lang="en-IN" sz="11200" dirty="0">
                <a:effectLst/>
                <a:latin typeface="Calibri" panose="020F0502020204030204" pitchFamily="34" charset="0"/>
                <a:ea typeface="Calibri" panose="020F0502020204030204" pitchFamily="34" charset="0"/>
                <a:cs typeface="Times New Roman" panose="02020603050405020304" pitchFamily="18" charset="0"/>
              </a:rPr>
              <a:t>STEP -2 Display main menu as given below</a:t>
            </a:r>
          </a:p>
          <a:p>
            <a:pPr algn="just">
              <a:lnSpc>
                <a:spcPct val="107000"/>
              </a:lnSpc>
              <a:buFont typeface="Wingdings" pitchFamily="2" charset="2"/>
              <a:buChar char="§"/>
            </a:pPr>
            <a:r>
              <a:rPr lang="en-IN" sz="11200" dirty="0" smtClean="0">
                <a:effectLst/>
                <a:latin typeface="Calibri" panose="020F0502020204030204" pitchFamily="34" charset="0"/>
                <a:ea typeface="Calibri" panose="020F0502020204030204" pitchFamily="34" charset="0"/>
                <a:cs typeface="Times New Roman" panose="02020603050405020304" pitchFamily="18" charset="0"/>
              </a:rPr>
              <a:t>   Add </a:t>
            </a:r>
            <a:r>
              <a:rPr lang="en-IN" sz="11200" dirty="0">
                <a:effectLst/>
                <a:latin typeface="Calibri" panose="020F0502020204030204" pitchFamily="34" charset="0"/>
                <a:ea typeface="Calibri" panose="020F0502020204030204" pitchFamily="34" charset="0"/>
                <a:cs typeface="Times New Roman" panose="02020603050405020304" pitchFamily="18" charset="0"/>
              </a:rPr>
              <a:t>book </a:t>
            </a:r>
            <a:r>
              <a:rPr lang="en-IN" sz="11200" dirty="0" smtClean="0">
                <a:effectLst/>
                <a:latin typeface="Calibri" panose="020F0502020204030204" pitchFamily="34" charset="0"/>
                <a:ea typeface="Calibri" panose="020F0502020204030204" pitchFamily="34" charset="0"/>
                <a:cs typeface="Times New Roman" panose="02020603050405020304" pitchFamily="18" charset="0"/>
              </a:rPr>
              <a:t>information</a:t>
            </a:r>
            <a:endParaRPr lang="en-IN" sz="112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buFont typeface="Wingdings" pitchFamily="2" charset="2"/>
              <a:buChar char="§"/>
            </a:pPr>
            <a:r>
              <a:rPr lang="en-IN" sz="11200" dirty="0" smtClean="0">
                <a:effectLst/>
                <a:latin typeface="Calibri" panose="020F0502020204030204" pitchFamily="34" charset="0"/>
                <a:ea typeface="Calibri" panose="020F0502020204030204" pitchFamily="34" charset="0"/>
                <a:cs typeface="Times New Roman" panose="02020603050405020304" pitchFamily="18" charset="0"/>
              </a:rPr>
              <a:t>   Display </a:t>
            </a:r>
            <a:r>
              <a:rPr lang="en-IN" sz="11200" dirty="0">
                <a:effectLst/>
                <a:latin typeface="Calibri" panose="020F0502020204030204" pitchFamily="34" charset="0"/>
                <a:ea typeface="Calibri" panose="020F0502020204030204" pitchFamily="34" charset="0"/>
                <a:cs typeface="Times New Roman" panose="02020603050405020304" pitchFamily="18" charset="0"/>
              </a:rPr>
              <a:t>book information </a:t>
            </a:r>
          </a:p>
          <a:p>
            <a:pPr algn="just">
              <a:lnSpc>
                <a:spcPct val="107000"/>
              </a:lnSpc>
              <a:spcAft>
                <a:spcPts val="800"/>
              </a:spcAft>
              <a:buFont typeface="Wingdings" pitchFamily="2" charset="2"/>
              <a:buChar char="§"/>
            </a:pPr>
            <a:r>
              <a:rPr lang="en-IN" sz="11200" dirty="0" smtClean="0">
                <a:effectLst/>
                <a:latin typeface="Calibri" panose="020F0502020204030204" pitchFamily="34" charset="0"/>
                <a:ea typeface="Calibri" panose="020F0502020204030204" pitchFamily="34" charset="0"/>
                <a:cs typeface="Times New Roman" panose="02020603050405020304" pitchFamily="18" charset="0"/>
              </a:rPr>
              <a:t>   List </a:t>
            </a:r>
            <a:r>
              <a:rPr lang="en-IN" sz="11200" dirty="0">
                <a:effectLst/>
                <a:latin typeface="Calibri" panose="020F0502020204030204" pitchFamily="34" charset="0"/>
                <a:ea typeface="Calibri" panose="020F0502020204030204" pitchFamily="34" charset="0"/>
                <a:cs typeface="Times New Roman" panose="02020603050405020304" pitchFamily="18" charset="0"/>
              </a:rPr>
              <a:t>all books of given </a:t>
            </a:r>
            <a:r>
              <a:rPr lang="en-IN" sz="11200" dirty="0" smtClean="0">
                <a:effectLst/>
                <a:latin typeface="Calibri" panose="020F0502020204030204" pitchFamily="34" charset="0"/>
                <a:ea typeface="Calibri" panose="020F0502020204030204" pitchFamily="34" charset="0"/>
                <a:cs typeface="Times New Roman" panose="02020603050405020304" pitchFamily="18" charset="0"/>
              </a:rPr>
              <a:t>author</a:t>
            </a:r>
          </a:p>
          <a:p>
            <a:pPr algn="just">
              <a:lnSpc>
                <a:spcPct val="107000"/>
              </a:lnSpc>
              <a:spcAft>
                <a:spcPts val="800"/>
              </a:spcAft>
              <a:buFont typeface="Wingdings" pitchFamily="2" charset="2"/>
              <a:buChar char="§"/>
            </a:pPr>
            <a:r>
              <a:rPr lang="en-IN" sz="11200" dirty="0" smtClean="0">
                <a:effectLst/>
                <a:latin typeface="Calibri" panose="020F0502020204030204" pitchFamily="34" charset="0"/>
                <a:ea typeface="Calibri" panose="020F0502020204030204" pitchFamily="34" charset="0"/>
                <a:cs typeface="Times New Roman" panose="02020603050405020304" pitchFamily="18" charset="0"/>
              </a:rPr>
              <a:t>   List </a:t>
            </a:r>
            <a:r>
              <a:rPr lang="en-IN" sz="11200" dirty="0">
                <a:effectLst/>
                <a:latin typeface="Calibri" panose="020F0502020204030204" pitchFamily="34" charset="0"/>
                <a:ea typeface="Calibri" panose="020F0502020204030204" pitchFamily="34" charset="0"/>
                <a:cs typeface="Times New Roman" panose="02020603050405020304" pitchFamily="18" charset="0"/>
              </a:rPr>
              <a:t>the title of specified book </a:t>
            </a:r>
          </a:p>
          <a:p>
            <a:pPr algn="just">
              <a:lnSpc>
                <a:spcPct val="107000"/>
              </a:lnSpc>
              <a:spcAft>
                <a:spcPts val="800"/>
              </a:spcAft>
              <a:buFont typeface="Wingdings" pitchFamily="2" charset="2"/>
              <a:buChar char="§"/>
            </a:pPr>
            <a:r>
              <a:rPr lang="en-IN" sz="11200" dirty="0" smtClean="0">
                <a:effectLst/>
                <a:latin typeface="Calibri" panose="020F0502020204030204" pitchFamily="34" charset="0"/>
                <a:ea typeface="Calibri" panose="020F0502020204030204" pitchFamily="34" charset="0"/>
                <a:cs typeface="Times New Roman" panose="02020603050405020304" pitchFamily="18" charset="0"/>
              </a:rPr>
              <a:t>   List </a:t>
            </a:r>
            <a:r>
              <a:rPr lang="en-IN" sz="11200" dirty="0">
                <a:effectLst/>
                <a:latin typeface="Calibri" panose="020F0502020204030204" pitchFamily="34" charset="0"/>
                <a:ea typeface="Calibri" panose="020F0502020204030204" pitchFamily="34" charset="0"/>
                <a:cs typeface="Times New Roman" panose="02020603050405020304" pitchFamily="18" charset="0"/>
              </a:rPr>
              <a:t>the count of books in the library</a:t>
            </a:r>
          </a:p>
          <a:p>
            <a:pPr algn="just">
              <a:lnSpc>
                <a:spcPct val="107000"/>
              </a:lnSpc>
              <a:spcAft>
                <a:spcPts val="800"/>
              </a:spcAft>
              <a:buFont typeface="Wingdings" pitchFamily="2" charset="2"/>
              <a:buChar char="§"/>
            </a:pPr>
            <a:r>
              <a:rPr lang="en-IN" sz="11200" dirty="0" smtClean="0">
                <a:effectLst/>
                <a:latin typeface="Calibri" panose="020F0502020204030204" pitchFamily="34" charset="0"/>
                <a:ea typeface="Calibri" panose="020F0502020204030204" pitchFamily="34" charset="0"/>
                <a:cs typeface="Times New Roman" panose="02020603050405020304" pitchFamily="18" charset="0"/>
              </a:rPr>
              <a:t>   Exit</a:t>
            </a:r>
            <a:endParaRPr lang="en-IN" sz="112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40061783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CEA7B870-168E-4563-89EE-B1E06143BC0B}"/>
              </a:ext>
            </a:extLst>
          </p:cNvPr>
          <p:cNvSpPr>
            <a:spLocks noGrp="1"/>
          </p:cNvSpPr>
          <p:nvPr>
            <p:ph type="title"/>
          </p:nvPr>
        </p:nvSpPr>
        <p:spPr>
          <a:xfrm>
            <a:off x="457200" y="609600"/>
            <a:ext cx="8153400" cy="5715000"/>
          </a:xfrm>
        </p:spPr>
        <p:txBody>
          <a:bodyPr>
            <a:noAutofit/>
          </a:bodyPr>
          <a:lstStyle/>
          <a:p>
            <a:pPr algn="l">
              <a:lnSpc>
                <a:spcPct val="107000"/>
              </a:lnSpc>
              <a:spcAft>
                <a:spcPts val="800"/>
              </a:spcAft>
            </a:pPr>
            <a:r>
              <a:rPr lang="en-IN" sz="3200" dirty="0" smtClean="0">
                <a:latin typeface="Calibri" panose="020F0502020204030204" pitchFamily="34" charset="0"/>
                <a:ea typeface="Calibri" panose="020F0502020204030204" pitchFamily="34" charset="0"/>
                <a:cs typeface="Times New Roman" panose="02020603050405020304" pitchFamily="18" charset="0"/>
              </a:rPr>
              <a:t>STEP -</a:t>
            </a:r>
            <a:r>
              <a:rPr lang="en-IN" sz="3200" smtClean="0">
                <a:latin typeface="Calibri" panose="020F0502020204030204" pitchFamily="34" charset="0"/>
                <a:ea typeface="Calibri" panose="020F0502020204030204" pitchFamily="34" charset="0"/>
                <a:cs typeface="Times New Roman" panose="02020603050405020304" pitchFamily="18" charset="0"/>
              </a:rPr>
              <a:t>3</a:t>
            </a:r>
            <a:r>
              <a:rPr lang="en-IN" sz="3200" smtClean="0">
                <a:effectLst/>
                <a:latin typeface="Calibri" panose="020F0502020204030204" pitchFamily="34" charset="0"/>
                <a:ea typeface="Calibri" panose="020F0502020204030204" pitchFamily="34" charset="0"/>
                <a:cs typeface="Times New Roman" panose="02020603050405020304" pitchFamily="18" charset="0"/>
              </a:rPr>
              <a:t>  Get </a:t>
            </a:r>
            <a:r>
              <a:rPr lang="en-IN" sz="3200" dirty="0">
                <a:effectLst/>
                <a:latin typeface="Calibri" panose="020F0502020204030204" pitchFamily="34" charset="0"/>
                <a:ea typeface="Calibri" panose="020F0502020204030204" pitchFamily="34" charset="0"/>
                <a:cs typeface="Times New Roman" panose="02020603050405020304" pitchFamily="18" charset="0"/>
              </a:rPr>
              <a:t>choice from user </a:t>
            </a:r>
            <a:r>
              <a:rPr lang="en-IN" sz="3200" dirty="0" smtClean="0">
                <a:effectLst/>
                <a:latin typeface="Calibri" panose="020F0502020204030204" pitchFamily="34" charset="0"/>
                <a:ea typeface="Calibri" panose="020F0502020204030204" pitchFamily="34" charset="0"/>
                <a:cs typeface="Times New Roman" panose="02020603050405020304" pitchFamily="18" charset="0"/>
              </a:rPr>
              <a:t/>
            </a:r>
            <a:br>
              <a:rPr lang="en-IN" sz="3200" dirty="0" smtClean="0">
                <a:effectLst/>
                <a:latin typeface="Calibri" panose="020F0502020204030204" pitchFamily="34" charset="0"/>
                <a:ea typeface="Calibri" panose="020F0502020204030204" pitchFamily="34" charset="0"/>
                <a:cs typeface="Times New Roman" panose="02020603050405020304" pitchFamily="18" charset="0"/>
              </a:rPr>
            </a:br>
            <a:r>
              <a:rPr lang="en-IN" sz="3200" i="1" u="sng" dirty="0" smtClean="0">
                <a:effectLst/>
                <a:latin typeface="Calibri" panose="020F0502020204030204" pitchFamily="34" charset="0"/>
                <a:ea typeface="Calibri" panose="020F0502020204030204" pitchFamily="34" charset="0"/>
                <a:cs typeface="Times New Roman" panose="02020603050405020304" pitchFamily="18" charset="0"/>
              </a:rPr>
              <a:t>Choice:1</a:t>
            </a:r>
            <a:r>
              <a:rPr lang="en-IN" sz="3200" dirty="0" smtClean="0">
                <a:effectLst/>
                <a:latin typeface="Calibri" panose="020F0502020204030204" pitchFamily="34" charset="0"/>
                <a:ea typeface="Calibri" panose="020F0502020204030204" pitchFamily="34" charset="0"/>
                <a:cs typeface="Times New Roman" panose="02020603050405020304" pitchFamily="18" charset="0"/>
              </a:rPr>
              <a:t> </a:t>
            </a:r>
            <a:r>
              <a:rPr lang="en-IN" sz="3200" dirty="0">
                <a:effectLst/>
                <a:latin typeface="Calibri" panose="020F0502020204030204" pitchFamily="34" charset="0"/>
                <a:ea typeface="Calibri" panose="020F0502020204030204" pitchFamily="34" charset="0"/>
                <a:cs typeface="Times New Roman" panose="02020603050405020304" pitchFamily="18" charset="0"/>
              </a:rPr>
              <a:t>call function Add book information </a:t>
            </a:r>
            <a:r>
              <a:rPr lang="en-IN" sz="3200" i="1" u="sng" dirty="0" smtClean="0">
                <a:effectLst/>
                <a:latin typeface="Calibri" panose="020F0502020204030204" pitchFamily="34" charset="0"/>
                <a:ea typeface="Calibri" panose="020F0502020204030204" pitchFamily="34" charset="0"/>
                <a:cs typeface="Times New Roman" panose="02020603050405020304" pitchFamily="18" charset="0"/>
              </a:rPr>
              <a:t>Choice:2</a:t>
            </a:r>
            <a:r>
              <a:rPr lang="en-IN" sz="3200" dirty="0" smtClean="0">
                <a:effectLst/>
                <a:latin typeface="Calibri" panose="020F0502020204030204" pitchFamily="34" charset="0"/>
                <a:ea typeface="Calibri" panose="020F0502020204030204" pitchFamily="34" charset="0"/>
                <a:cs typeface="Times New Roman" panose="02020603050405020304" pitchFamily="18" charset="0"/>
              </a:rPr>
              <a:t> </a:t>
            </a:r>
            <a:r>
              <a:rPr lang="en-IN" sz="3200" dirty="0">
                <a:effectLst/>
                <a:latin typeface="Calibri" panose="020F0502020204030204" pitchFamily="34" charset="0"/>
                <a:ea typeface="Calibri" panose="020F0502020204030204" pitchFamily="34" charset="0"/>
                <a:cs typeface="Times New Roman" panose="02020603050405020304" pitchFamily="18" charset="0"/>
              </a:rPr>
              <a:t>call function Display book information </a:t>
            </a:r>
            <a:br>
              <a:rPr lang="en-IN" sz="3200" dirty="0">
                <a:effectLst/>
                <a:latin typeface="Calibri" panose="020F0502020204030204" pitchFamily="34" charset="0"/>
                <a:ea typeface="Calibri" panose="020F0502020204030204" pitchFamily="34" charset="0"/>
                <a:cs typeface="Times New Roman" panose="02020603050405020304" pitchFamily="18" charset="0"/>
              </a:rPr>
            </a:br>
            <a:r>
              <a:rPr lang="en-IN" sz="3200" i="1" u="sng" dirty="0">
                <a:effectLst/>
                <a:latin typeface="Calibri" panose="020F0502020204030204" pitchFamily="34" charset="0"/>
                <a:ea typeface="Calibri" panose="020F0502020204030204" pitchFamily="34" charset="0"/>
                <a:cs typeface="Times New Roman" panose="02020603050405020304" pitchFamily="18" charset="0"/>
              </a:rPr>
              <a:t>Choice:3</a:t>
            </a:r>
            <a:r>
              <a:rPr lang="en-IN" sz="3200" dirty="0">
                <a:effectLst/>
                <a:latin typeface="Calibri" panose="020F0502020204030204" pitchFamily="34" charset="0"/>
                <a:ea typeface="Calibri" panose="020F0502020204030204" pitchFamily="34" charset="0"/>
                <a:cs typeface="Times New Roman" panose="02020603050405020304" pitchFamily="18" charset="0"/>
              </a:rPr>
              <a:t> call function List all books of given author </a:t>
            </a:r>
            <a:br>
              <a:rPr lang="en-IN" sz="3200" dirty="0">
                <a:effectLst/>
                <a:latin typeface="Calibri" panose="020F0502020204030204" pitchFamily="34" charset="0"/>
                <a:ea typeface="Calibri" panose="020F0502020204030204" pitchFamily="34" charset="0"/>
                <a:cs typeface="Times New Roman" panose="02020603050405020304" pitchFamily="18" charset="0"/>
              </a:rPr>
            </a:br>
            <a:r>
              <a:rPr lang="en-IN" sz="3200" i="1" u="sng" dirty="0">
                <a:effectLst/>
                <a:latin typeface="Calibri" panose="020F0502020204030204" pitchFamily="34" charset="0"/>
                <a:ea typeface="Calibri" panose="020F0502020204030204" pitchFamily="34" charset="0"/>
                <a:cs typeface="Times New Roman" panose="02020603050405020304" pitchFamily="18" charset="0"/>
              </a:rPr>
              <a:t>Choice:4</a:t>
            </a:r>
            <a:r>
              <a:rPr lang="en-IN" sz="3200" dirty="0">
                <a:effectLst/>
                <a:latin typeface="Calibri" panose="020F0502020204030204" pitchFamily="34" charset="0"/>
                <a:ea typeface="Calibri" panose="020F0502020204030204" pitchFamily="34" charset="0"/>
                <a:cs typeface="Times New Roman" panose="02020603050405020304" pitchFamily="18" charset="0"/>
              </a:rPr>
              <a:t> call function List the title of specified book </a:t>
            </a:r>
            <a:br>
              <a:rPr lang="en-IN" sz="3200" dirty="0">
                <a:effectLst/>
                <a:latin typeface="Calibri" panose="020F0502020204030204" pitchFamily="34" charset="0"/>
                <a:ea typeface="Calibri" panose="020F0502020204030204" pitchFamily="34" charset="0"/>
                <a:cs typeface="Times New Roman" panose="02020603050405020304" pitchFamily="18" charset="0"/>
              </a:rPr>
            </a:br>
            <a:r>
              <a:rPr lang="en-IN" sz="3200" i="1" u="sng" dirty="0">
                <a:latin typeface="Calibri" panose="020F0502020204030204" pitchFamily="34" charset="0"/>
                <a:ea typeface="Calibri" panose="020F0502020204030204" pitchFamily="34" charset="0"/>
                <a:cs typeface="Times New Roman" panose="02020603050405020304" pitchFamily="18" charset="0"/>
              </a:rPr>
              <a:t>Choice:5</a:t>
            </a:r>
            <a:r>
              <a:rPr lang="en-IN" sz="3200" dirty="0">
                <a:effectLst/>
                <a:latin typeface="Calibri" panose="020F0502020204030204" pitchFamily="34" charset="0"/>
                <a:ea typeface="Calibri" panose="020F0502020204030204" pitchFamily="34" charset="0"/>
                <a:cs typeface="Times New Roman" panose="02020603050405020304" pitchFamily="18" charset="0"/>
              </a:rPr>
              <a:t> call function List the count of books in the library </a:t>
            </a:r>
            <a:br>
              <a:rPr lang="en-IN" sz="3200" dirty="0">
                <a:effectLst/>
                <a:latin typeface="Calibri" panose="020F0502020204030204" pitchFamily="34" charset="0"/>
                <a:ea typeface="Calibri" panose="020F0502020204030204" pitchFamily="34" charset="0"/>
                <a:cs typeface="Times New Roman" panose="02020603050405020304" pitchFamily="18" charset="0"/>
              </a:rPr>
            </a:br>
            <a:r>
              <a:rPr lang="en-IN" sz="3200" i="1" u="sng" dirty="0">
                <a:effectLst/>
                <a:latin typeface="Calibri" panose="020F0502020204030204" pitchFamily="34" charset="0"/>
                <a:ea typeface="Calibri" panose="020F0502020204030204" pitchFamily="34" charset="0"/>
                <a:cs typeface="Times New Roman" panose="02020603050405020304" pitchFamily="18" charset="0"/>
              </a:rPr>
              <a:t>Choice:6</a:t>
            </a:r>
            <a:r>
              <a:rPr lang="en-IN" sz="3200" dirty="0">
                <a:effectLst/>
                <a:latin typeface="Calibri" panose="020F0502020204030204" pitchFamily="34" charset="0"/>
                <a:ea typeface="Calibri" panose="020F0502020204030204" pitchFamily="34" charset="0"/>
                <a:cs typeface="Times New Roman" panose="02020603050405020304" pitchFamily="18" charset="0"/>
              </a:rPr>
              <a:t> call function Exit</a:t>
            </a:r>
            <a:br>
              <a:rPr lang="en-IN" sz="3200" dirty="0">
                <a:effectLst/>
                <a:latin typeface="Calibri" panose="020F0502020204030204" pitchFamily="34" charset="0"/>
                <a:ea typeface="Calibri" panose="020F0502020204030204" pitchFamily="34" charset="0"/>
                <a:cs typeface="Times New Roman" panose="02020603050405020304" pitchFamily="18" charset="0"/>
              </a:rPr>
            </a:br>
            <a:endParaRPr lang="en-IN" sz="3200" dirty="0"/>
          </a:p>
        </p:txBody>
      </p:sp>
    </p:spTree>
    <p:extLst>
      <p:ext uri="{BB962C8B-B14F-4D97-AF65-F5344CB8AC3E}">
        <p14:creationId xmlns:p14="http://schemas.microsoft.com/office/powerpoint/2010/main" val="3780977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46A73DA-AB7D-4B4F-A01C-3433D5FB778C}"/>
              </a:ext>
            </a:extLst>
          </p:cNvPr>
          <p:cNvSpPr>
            <a:spLocks noGrp="1"/>
          </p:cNvSpPr>
          <p:nvPr>
            <p:ph type="title"/>
          </p:nvPr>
        </p:nvSpPr>
        <p:spPr>
          <a:xfrm>
            <a:off x="457200" y="274638"/>
            <a:ext cx="8229600" cy="1020762"/>
          </a:xfrm>
        </p:spPr>
        <p:txBody>
          <a:bodyPr/>
          <a:lstStyle/>
          <a:p>
            <a:r>
              <a:rPr lang="en-IN" i="1" dirty="0"/>
              <a:t>FLOW CHART</a:t>
            </a:r>
          </a:p>
        </p:txBody>
      </p:sp>
      <p:pic>
        <p:nvPicPr>
          <p:cNvPr id="5" name="Content Placeholder 4">
            <a:extLst>
              <a:ext uri="{FF2B5EF4-FFF2-40B4-BE49-F238E27FC236}">
                <a16:creationId xmlns="" xmlns:a16="http://schemas.microsoft.com/office/drawing/2014/main" id="{EDE07E50-37B4-4D3A-87C0-3583B81D561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67000" y="1295400"/>
            <a:ext cx="4114800" cy="5334000"/>
          </a:xfrm>
        </p:spPr>
      </p:pic>
    </p:spTree>
    <p:extLst>
      <p:ext uri="{BB962C8B-B14F-4D97-AF65-F5344CB8AC3E}">
        <p14:creationId xmlns:p14="http://schemas.microsoft.com/office/powerpoint/2010/main" val="35307328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1822BB-7653-4B89-A3DB-430DC381EC93}"/>
              </a:ext>
            </a:extLst>
          </p:cNvPr>
          <p:cNvSpPr>
            <a:spLocks noGrp="1"/>
          </p:cNvSpPr>
          <p:nvPr>
            <p:ph type="title"/>
          </p:nvPr>
        </p:nvSpPr>
        <p:spPr>
          <a:xfrm>
            <a:off x="457200" y="274638"/>
            <a:ext cx="8229600" cy="792162"/>
          </a:xfrm>
        </p:spPr>
        <p:txBody>
          <a:bodyPr/>
          <a:lstStyle/>
          <a:p>
            <a:r>
              <a:rPr lang="en-IN" i="1" dirty="0" smtClean="0"/>
              <a:t>SOURCE CODE</a:t>
            </a:r>
            <a:endParaRPr lang="en-IN" i="1" dirty="0"/>
          </a:p>
        </p:txBody>
      </p:sp>
      <p:pic>
        <p:nvPicPr>
          <p:cNvPr id="5" name="Content Placeholder 4">
            <a:extLst>
              <a:ext uri="{FF2B5EF4-FFF2-40B4-BE49-F238E27FC236}">
                <a16:creationId xmlns="" xmlns:a16="http://schemas.microsoft.com/office/drawing/2014/main" id="{E73E2A7B-5D0F-4F35-9751-044E84E14E8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90600" y="1219200"/>
            <a:ext cx="7124700" cy="5364162"/>
          </a:xfrm>
        </p:spPr>
      </p:pic>
    </p:spTree>
    <p:extLst>
      <p:ext uri="{BB962C8B-B14F-4D97-AF65-F5344CB8AC3E}">
        <p14:creationId xmlns:p14="http://schemas.microsoft.com/office/powerpoint/2010/main" val="28806030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130</TotalTime>
  <Words>519</Words>
  <Application>Microsoft Office PowerPoint</Application>
  <PresentationFormat>On-screen Show (4:3)</PresentationFormat>
  <Paragraphs>58</Paragraphs>
  <Slides>20</Slides>
  <Notes>1</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LIBRARY MANAGEMENT SYSTEM</vt:lpstr>
      <vt:lpstr>Table of Contents</vt:lpstr>
      <vt:lpstr>INTRODUCTION</vt:lpstr>
      <vt:lpstr>REASON FOR CHOOSING</vt:lpstr>
      <vt:lpstr>OBJECTIVES</vt:lpstr>
      <vt:lpstr>Algorithm </vt:lpstr>
      <vt:lpstr>STEP -3  Get choice from user  Choice:1 call function Add book information Choice:2 call function Display book information  Choice:3 call function List all books of given author  Choice:4 call function List the title of specified book  Choice:5 call function List the count of books in the library  Choice:6 call function Exit </vt:lpstr>
      <vt:lpstr>FLOW CHART</vt:lpstr>
      <vt:lpstr>SOURCE CODE</vt:lpstr>
      <vt:lpstr>PowerPoint Presentation</vt:lpstr>
      <vt:lpstr>PowerPoint Presentation</vt:lpstr>
      <vt:lpstr>Snapshots of the Result</vt:lpstr>
      <vt:lpstr>Output for Choice 1:</vt:lpstr>
      <vt:lpstr>Output for Choice 2:</vt:lpstr>
      <vt:lpstr>Output for Choice 3:</vt:lpstr>
      <vt:lpstr>Output for Choice 4:</vt:lpstr>
      <vt:lpstr>Output for Choice 5 and 6: </vt:lpstr>
      <vt:lpstr>REFERENCES</vt:lpstr>
      <vt:lpstr>CONCLUSION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 of Project&gt;</dc:title>
  <dc:creator>Kevin</dc:creator>
  <cp:lastModifiedBy>hp</cp:lastModifiedBy>
  <cp:revision>19</cp:revision>
  <dcterms:created xsi:type="dcterms:W3CDTF">2020-05-13T07:00:09Z</dcterms:created>
  <dcterms:modified xsi:type="dcterms:W3CDTF">2022-01-19T14:59:49Z</dcterms:modified>
</cp:coreProperties>
</file>

<file path=docProps/thumbnail.jpeg>
</file>